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7772400" cy="1755777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C000"/>
                </a:solidFill>
              </a:rPr>
              <a:t>Презентація на тему:</a:t>
            </a:r>
            <a:br>
              <a:rPr lang="uk-UA" dirty="0" smtClean="0">
                <a:solidFill>
                  <a:srgbClr val="FFC000"/>
                </a:solidFill>
              </a:rPr>
            </a:br>
            <a:r>
              <a:rPr lang="uk-UA" dirty="0" smtClean="0">
                <a:solidFill>
                  <a:srgbClr val="FFC000"/>
                </a:solidFill>
              </a:rPr>
              <a:t>теплові двигуни</a:t>
            </a:r>
            <a:br>
              <a:rPr lang="uk-UA" dirty="0" smtClean="0">
                <a:solidFill>
                  <a:srgbClr val="FFC000"/>
                </a:solidFill>
              </a:rPr>
            </a:b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2066" y="3643314"/>
            <a:ext cx="3629028" cy="1752600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66FF66"/>
                </a:solidFill>
              </a:rPr>
              <a:t>Підготував</a:t>
            </a:r>
          </a:p>
          <a:p>
            <a:r>
              <a:rPr lang="uk-UA" sz="2400" dirty="0" smtClean="0">
                <a:solidFill>
                  <a:srgbClr val="66FF66"/>
                </a:solidFill>
              </a:rPr>
              <a:t>учень 8-А класу</a:t>
            </a:r>
          </a:p>
          <a:p>
            <a:r>
              <a:rPr lang="uk-UA" sz="2400" dirty="0" err="1" smtClean="0">
                <a:solidFill>
                  <a:srgbClr val="66FF66"/>
                </a:solidFill>
              </a:rPr>
              <a:t>Шкадар</a:t>
            </a:r>
            <a:r>
              <a:rPr lang="uk-UA" sz="2400" dirty="0" smtClean="0">
                <a:solidFill>
                  <a:srgbClr val="66FF66"/>
                </a:solidFill>
              </a:rPr>
              <a:t> Володимир</a:t>
            </a:r>
            <a:endParaRPr lang="ru-RU" sz="2400" dirty="0">
              <a:solidFill>
                <a:srgbClr val="66FF66"/>
              </a:solidFill>
            </a:endParaRPr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dvs copy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44" y="1714488"/>
            <a:ext cx="4429156" cy="450059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2000" dirty="0" err="1" smtClean="0">
                <a:solidFill>
                  <a:srgbClr val="92D050"/>
                </a:solidFill>
              </a:rPr>
              <a:t>Тепловий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двигун</a:t>
            </a:r>
            <a:r>
              <a:rPr lang="ru-RU" sz="2000" dirty="0" smtClean="0">
                <a:solidFill>
                  <a:srgbClr val="92D050"/>
                </a:solidFill>
              </a:rPr>
              <a:t> - машина, </a:t>
            </a:r>
            <a:r>
              <a:rPr lang="ru-RU" sz="2000" dirty="0" err="1" smtClean="0">
                <a:solidFill>
                  <a:srgbClr val="92D050"/>
                </a:solidFill>
              </a:rPr>
              <a:t>призначена</a:t>
            </a:r>
            <a:r>
              <a:rPr lang="ru-RU" sz="2000" dirty="0" smtClean="0">
                <a:solidFill>
                  <a:srgbClr val="92D050"/>
                </a:solidFill>
              </a:rPr>
              <a:t> для </a:t>
            </a:r>
            <a:r>
              <a:rPr lang="ru-RU" sz="2000" dirty="0" err="1" smtClean="0">
                <a:solidFill>
                  <a:srgbClr val="92D050"/>
                </a:solidFill>
              </a:rPr>
              <a:t>перетворення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теплової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енергії</a:t>
            </a:r>
            <a:r>
              <a:rPr lang="ru-RU" sz="2000" dirty="0" smtClean="0">
                <a:solidFill>
                  <a:srgbClr val="92D050"/>
                </a:solidFill>
              </a:rPr>
              <a:t> на </a:t>
            </a:r>
            <a:r>
              <a:rPr lang="ru-RU" sz="2000" dirty="0" err="1" smtClean="0">
                <a:solidFill>
                  <a:srgbClr val="92D050"/>
                </a:solidFill>
              </a:rPr>
              <a:t>механічну</a:t>
            </a:r>
            <a:r>
              <a:rPr lang="ru-RU" sz="2000" dirty="0" smtClean="0">
                <a:solidFill>
                  <a:srgbClr val="92D050"/>
                </a:solidFill>
              </a:rPr>
              <a:t> роботу. </a:t>
            </a:r>
            <a:r>
              <a:rPr lang="ru-RU" sz="2000" dirty="0" err="1" smtClean="0">
                <a:solidFill>
                  <a:srgbClr val="92D050"/>
                </a:solidFill>
              </a:rPr>
              <a:t>Джерелом</a:t>
            </a:r>
            <a:r>
              <a:rPr lang="ru-RU" sz="2000" dirty="0" smtClean="0">
                <a:solidFill>
                  <a:srgbClr val="92D050"/>
                </a:solidFill>
              </a:rPr>
              <a:t> тепла теплового </a:t>
            </a:r>
            <a:r>
              <a:rPr lang="ru-RU" sz="2000" dirty="0" err="1" smtClean="0">
                <a:solidFill>
                  <a:srgbClr val="92D050"/>
                </a:solidFill>
              </a:rPr>
              <a:t>двигуна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є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переважно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органічне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паливо</a:t>
            </a:r>
            <a:r>
              <a:rPr lang="ru-RU" sz="2000" dirty="0" smtClean="0">
                <a:solidFill>
                  <a:srgbClr val="92D050"/>
                </a:solidFill>
              </a:rPr>
              <a:t>. До теплового </a:t>
            </a:r>
            <a:r>
              <a:rPr lang="ru-RU" sz="2000" dirty="0" err="1" smtClean="0">
                <a:solidFill>
                  <a:srgbClr val="92D050"/>
                </a:solidFill>
              </a:rPr>
              <a:t>двигуна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з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зовнішнім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згорянням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палива</a:t>
            </a:r>
            <a:r>
              <a:rPr lang="ru-RU" sz="2000" dirty="0" smtClean="0">
                <a:solidFill>
                  <a:srgbClr val="92D050"/>
                </a:solidFill>
              </a:rPr>
              <a:t> належать </a:t>
            </a:r>
            <a:r>
              <a:rPr lang="ru-RU" sz="2000" dirty="0" err="1" smtClean="0">
                <a:solidFill>
                  <a:srgbClr val="92D050"/>
                </a:solidFill>
              </a:rPr>
              <a:t>парові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машини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і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парові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турбіни</a:t>
            </a:r>
            <a:r>
              <a:rPr lang="ru-RU" sz="2000" dirty="0" smtClean="0">
                <a:solidFill>
                  <a:srgbClr val="92D050"/>
                </a:solidFill>
              </a:rPr>
              <a:t>, до теплового </a:t>
            </a:r>
            <a:r>
              <a:rPr lang="ru-RU" sz="2000" dirty="0" err="1" smtClean="0">
                <a:solidFill>
                  <a:srgbClr val="92D050"/>
                </a:solidFill>
              </a:rPr>
              <a:t>двигуна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з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внутрішнім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згорянням</a:t>
            </a:r>
            <a:r>
              <a:rPr lang="ru-RU" sz="2000" dirty="0" smtClean="0">
                <a:solidFill>
                  <a:srgbClr val="92D050"/>
                </a:solidFill>
              </a:rPr>
              <a:t> - </a:t>
            </a:r>
            <a:r>
              <a:rPr lang="ru-RU" sz="2000" dirty="0" err="1" smtClean="0">
                <a:solidFill>
                  <a:srgbClr val="92D050"/>
                </a:solidFill>
              </a:rPr>
              <a:t>двигуни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внутрішнього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згоряння</a:t>
            </a:r>
            <a:r>
              <a:rPr lang="ru-RU" sz="2000" dirty="0" smtClean="0">
                <a:solidFill>
                  <a:srgbClr val="92D050"/>
                </a:solidFill>
              </a:rPr>
              <a:t>, </a:t>
            </a:r>
            <a:r>
              <a:rPr lang="ru-RU" sz="2000" dirty="0" err="1" smtClean="0">
                <a:solidFill>
                  <a:srgbClr val="92D050"/>
                </a:solidFill>
              </a:rPr>
              <a:t>газові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турбіни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і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реактивні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r>
              <a:rPr lang="ru-RU" sz="2000" dirty="0" err="1" smtClean="0">
                <a:solidFill>
                  <a:srgbClr val="92D050"/>
                </a:solidFill>
              </a:rPr>
              <a:t>двигуни</a:t>
            </a:r>
            <a:r>
              <a:rPr lang="ru-RU" sz="2000" dirty="0" smtClean="0">
                <a:solidFill>
                  <a:srgbClr val="92D050"/>
                </a:solidFill>
              </a:rPr>
              <a:t>.</a:t>
            </a:r>
            <a:endParaRPr lang="ru-RU" sz="20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Принцип </a:t>
            </a:r>
            <a:r>
              <a:rPr lang="ru-RU" dirty="0" err="1" smtClean="0">
                <a:solidFill>
                  <a:schemeClr val="bg1"/>
                </a:solidFill>
              </a:rPr>
              <a:t>роботи</a:t>
            </a:r>
            <a:r>
              <a:rPr lang="ru-RU" dirty="0" smtClean="0">
                <a:solidFill>
                  <a:schemeClr val="bg1"/>
                </a:solidFill>
              </a:rPr>
              <a:t> теплового </a:t>
            </a:r>
            <a:r>
              <a:rPr lang="ru-RU" dirty="0" err="1" smtClean="0">
                <a:solidFill>
                  <a:schemeClr val="bg1"/>
                </a:solidFill>
              </a:rPr>
              <a:t>двигуна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Тепловий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двигун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посередником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між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нагрівачем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охолоджувачем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Основним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елементом</a:t>
            </a:r>
            <a:r>
              <a:rPr lang="ru-RU" dirty="0" smtClean="0">
                <a:solidFill>
                  <a:schemeClr val="bg1"/>
                </a:solidFill>
              </a:rPr>
              <a:t> теплового </a:t>
            </a:r>
            <a:r>
              <a:rPr lang="ru-RU" dirty="0" err="1" smtClean="0">
                <a:solidFill>
                  <a:schemeClr val="bg1"/>
                </a:solidFill>
              </a:rPr>
              <a:t>двигуна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робоча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речовина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Робоча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речовина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отримує</a:t>
            </a:r>
            <a:r>
              <a:rPr lang="ru-RU" dirty="0" smtClean="0">
                <a:solidFill>
                  <a:schemeClr val="bg1"/>
                </a:solidFill>
              </a:rPr>
              <a:t> тепло 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нагрівача</a:t>
            </a:r>
            <a:r>
              <a:rPr lang="ru-RU" dirty="0" smtClean="0">
                <a:solidFill>
                  <a:schemeClr val="bg1"/>
                </a:solidFill>
              </a:rPr>
              <a:t>, переходить до </a:t>
            </a:r>
            <a:r>
              <a:rPr lang="ru-RU" dirty="0" err="1" smtClean="0">
                <a:solidFill>
                  <a:schemeClr val="bg1"/>
                </a:solidFill>
              </a:rPr>
              <a:t>охолоджувача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віддає</a:t>
            </a:r>
            <a:r>
              <a:rPr lang="ru-RU" dirty="0" smtClean="0">
                <a:solidFill>
                  <a:schemeClr val="bg1"/>
                </a:solidFill>
              </a:rPr>
              <a:t> там </a:t>
            </a:r>
            <a:r>
              <a:rPr lang="ru-RU" dirty="0" err="1" smtClean="0">
                <a:solidFill>
                  <a:schemeClr val="bg1"/>
                </a:solidFill>
              </a:rPr>
              <a:t>частину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цього</a:t>
            </a:r>
            <a:r>
              <a:rPr lang="ru-RU" dirty="0" smtClean="0">
                <a:solidFill>
                  <a:schemeClr val="bg1"/>
                </a:solidFill>
              </a:rPr>
              <a:t> тепла. </a:t>
            </a:r>
            <a:r>
              <a:rPr lang="ru-RU" dirty="0" err="1" smtClean="0">
                <a:solidFill>
                  <a:schemeClr val="bg1"/>
                </a:solidFill>
              </a:rPr>
              <a:t>Охолоджена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робоча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речовина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повертається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нагрівача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так </a:t>
            </a:r>
            <a:r>
              <a:rPr lang="ru-RU" dirty="0" err="1" smtClean="0">
                <a:solidFill>
                  <a:schemeClr val="bg1"/>
                </a:solidFill>
              </a:rPr>
              <a:t>починається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наступний</a:t>
            </a:r>
            <a:r>
              <a:rPr lang="ru-RU" dirty="0" smtClean="0">
                <a:solidFill>
                  <a:schemeClr val="bg1"/>
                </a:solidFill>
              </a:rPr>
              <a:t> цикл. В </a:t>
            </a:r>
            <a:r>
              <a:rPr lang="ru-RU" dirty="0" err="1" smtClean="0">
                <a:solidFill>
                  <a:schemeClr val="bg1"/>
                </a:solidFill>
              </a:rPr>
              <a:t>залежності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dirty="0" smtClean="0">
                <a:solidFill>
                  <a:schemeClr val="bg1"/>
                </a:solidFill>
              </a:rPr>
              <a:t> того в </a:t>
            </a:r>
            <a:r>
              <a:rPr lang="ru-RU" dirty="0" err="1" smtClean="0">
                <a:solidFill>
                  <a:schemeClr val="bg1"/>
                </a:solidFill>
              </a:rPr>
              <a:t>яких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умовах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відбувається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отримання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передача тепла </a:t>
            </a:r>
            <a:r>
              <a:rPr lang="ru-RU" dirty="0" err="1" smtClean="0">
                <a:solidFill>
                  <a:schemeClr val="bg1"/>
                </a:solidFill>
              </a:rPr>
              <a:t>виділяють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різні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робочі</a:t>
            </a:r>
            <a:r>
              <a:rPr lang="ru-RU" dirty="0" smtClean="0">
                <a:solidFill>
                  <a:schemeClr val="bg1"/>
                </a:solidFill>
              </a:rPr>
              <a:t> цикли </a:t>
            </a:r>
            <a:r>
              <a:rPr lang="ru-RU" dirty="0" err="1" smtClean="0">
                <a:solidFill>
                  <a:schemeClr val="bg1"/>
                </a:solidFill>
              </a:rPr>
              <a:t>теплових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двигунів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Вводять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поняття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коефіцієнта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корисної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дії</a:t>
            </a:r>
            <a:r>
              <a:rPr lang="ru-RU" dirty="0" smtClean="0">
                <a:solidFill>
                  <a:schemeClr val="bg1"/>
                </a:solidFill>
              </a:rPr>
              <a:t> (ККД) — </a:t>
            </a:r>
            <a:r>
              <a:rPr lang="ru-RU" dirty="0" err="1" smtClean="0">
                <a:solidFill>
                  <a:schemeClr val="bg1"/>
                </a:solidFill>
              </a:rPr>
              <a:t>частка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теплової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енергії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перетворена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механічну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енергію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71612"/>
            <a:ext cx="8229600" cy="3582990"/>
          </a:xfrm>
        </p:spPr>
        <p:txBody>
          <a:bodyPr>
            <a:normAutofit/>
          </a:bodyPr>
          <a:lstStyle/>
          <a:p>
            <a:r>
              <a:rPr lang="ru-RU" sz="6000" dirty="0" err="1" smtClean="0">
                <a:solidFill>
                  <a:srgbClr val="FFFF66"/>
                </a:solidFill>
              </a:rPr>
              <a:t>Типи</a:t>
            </a:r>
            <a:r>
              <a:rPr lang="ru-RU" sz="6000" dirty="0" smtClean="0">
                <a:solidFill>
                  <a:srgbClr val="FFFF66"/>
                </a:solidFill>
              </a:rPr>
              <a:t> </a:t>
            </a:r>
            <a:r>
              <a:rPr lang="ru-RU" sz="6000" dirty="0" err="1" smtClean="0">
                <a:solidFill>
                  <a:srgbClr val="FFFF66"/>
                </a:solidFill>
              </a:rPr>
              <a:t>теплових</a:t>
            </a:r>
            <a:r>
              <a:rPr lang="ru-RU" sz="6000" dirty="0" smtClean="0">
                <a:solidFill>
                  <a:srgbClr val="FFFF66"/>
                </a:solidFill>
              </a:rPr>
              <a:t> </a:t>
            </a:r>
            <a:r>
              <a:rPr lang="ru-RU" sz="6000" dirty="0" err="1" smtClean="0">
                <a:solidFill>
                  <a:srgbClr val="FFFF66"/>
                </a:solidFill>
              </a:rPr>
              <a:t>двигунів</a:t>
            </a:r>
            <a:r>
              <a:rPr lang="ru-RU" sz="6000" dirty="0" smtClean="0">
                <a:solidFill>
                  <a:srgbClr val="FFFF66"/>
                </a:solidFill>
              </a:rPr>
              <a:t>:</a:t>
            </a:r>
            <a:endParaRPr lang="ru-RU" sz="6000" dirty="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6215106"/>
          </a:xfrm>
        </p:spPr>
        <p:txBody>
          <a:bodyPr>
            <a:normAutofit/>
          </a:bodyPr>
          <a:lstStyle/>
          <a:p>
            <a:r>
              <a:rPr lang="ru-RU" sz="4000" dirty="0" err="1" smtClean="0">
                <a:solidFill>
                  <a:srgbClr val="92D050"/>
                </a:solidFill>
              </a:rPr>
              <a:t>Парова</a:t>
            </a:r>
            <a:r>
              <a:rPr lang="ru-RU" sz="4000" dirty="0" smtClean="0">
                <a:solidFill>
                  <a:srgbClr val="92D050"/>
                </a:solidFill>
              </a:rPr>
              <a:t> машина</a:t>
            </a:r>
            <a:endParaRPr lang="ru-RU" sz="4000" dirty="0">
              <a:solidFill>
                <a:srgbClr val="92D050"/>
              </a:solidFill>
            </a:endParaRPr>
          </a:p>
        </p:txBody>
      </p:sp>
      <p:sp>
        <p:nvSpPr>
          <p:cNvPr id="6" name="Выноска с четырьмя стрелками 5"/>
          <p:cNvSpPr/>
          <p:nvPr/>
        </p:nvSpPr>
        <p:spPr>
          <a:xfrm>
            <a:off x="0" y="500042"/>
            <a:ext cx="571504" cy="642942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ыноска с четырьмя стрелками 6"/>
          <p:cNvSpPr/>
          <p:nvPr/>
        </p:nvSpPr>
        <p:spPr>
          <a:xfrm>
            <a:off x="0" y="1428736"/>
            <a:ext cx="571504" cy="642942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ыноска с четырьмя стрелками 7"/>
          <p:cNvSpPr/>
          <p:nvPr/>
        </p:nvSpPr>
        <p:spPr>
          <a:xfrm>
            <a:off x="0" y="2571744"/>
            <a:ext cx="571504" cy="642942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2714620"/>
            <a:ext cx="30067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err="1" smtClean="0">
                <a:solidFill>
                  <a:srgbClr val="00B0F0"/>
                </a:solidFill>
              </a:rPr>
              <a:t>Газова</a:t>
            </a:r>
            <a:r>
              <a:rPr lang="ru-RU" sz="3600" dirty="0" smtClean="0">
                <a:solidFill>
                  <a:srgbClr val="00B0F0"/>
                </a:solidFill>
              </a:rPr>
              <a:t> </a:t>
            </a:r>
            <a:r>
              <a:rPr lang="ru-RU" sz="3600" dirty="0" err="1" smtClean="0">
                <a:solidFill>
                  <a:srgbClr val="00B0F0"/>
                </a:solidFill>
              </a:rPr>
              <a:t>турбіна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4348" y="1643050"/>
            <a:ext cx="5046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 smtClean="0">
                <a:solidFill>
                  <a:schemeClr val="bg1"/>
                </a:solidFill>
              </a:rPr>
              <a:t>Двигуни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внутрішнього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згоряння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>
                <a:solidFill>
                  <a:srgbClr val="FFFF00"/>
                </a:solidFill>
              </a:rPr>
              <a:t>Парова</a:t>
            </a:r>
            <a:r>
              <a:rPr lang="ru-RU" sz="3200" dirty="0" smtClean="0">
                <a:solidFill>
                  <a:srgbClr val="FFFF00"/>
                </a:solidFill>
              </a:rPr>
              <a:t> машина - </a:t>
            </a:r>
            <a:r>
              <a:rPr lang="ru-RU" sz="3200" dirty="0" err="1" smtClean="0">
                <a:solidFill>
                  <a:srgbClr val="FFFF00"/>
                </a:solidFill>
              </a:rPr>
              <a:t>тепловий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двигун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з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рухомим</a:t>
            </a:r>
            <a:r>
              <a:rPr lang="ru-RU" sz="3200" dirty="0" smtClean="0">
                <a:solidFill>
                  <a:srgbClr val="FFFF00"/>
                </a:solidFill>
              </a:rPr>
              <a:t> поршнем, </a:t>
            </a:r>
            <a:r>
              <a:rPr lang="ru-RU" sz="3200" dirty="0" err="1" smtClean="0">
                <a:solidFill>
                  <a:srgbClr val="FFFF00"/>
                </a:solidFill>
              </a:rPr>
              <a:t>призначений</a:t>
            </a:r>
            <a:r>
              <a:rPr lang="ru-RU" sz="3200" dirty="0" smtClean="0">
                <a:solidFill>
                  <a:srgbClr val="FFFF00"/>
                </a:solidFill>
              </a:rPr>
              <a:t> для </a:t>
            </a:r>
            <a:r>
              <a:rPr lang="ru-RU" sz="3200" dirty="0" err="1" smtClean="0">
                <a:solidFill>
                  <a:srgbClr val="FFFF00"/>
                </a:solidFill>
              </a:rPr>
              <a:t>перетворення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теплової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енергії</a:t>
            </a:r>
            <a:r>
              <a:rPr lang="ru-RU" sz="3200" dirty="0" smtClean="0">
                <a:solidFill>
                  <a:srgbClr val="FFFF00"/>
                </a:solidFill>
              </a:rPr>
              <a:t> пари на </a:t>
            </a:r>
            <a:r>
              <a:rPr lang="ru-RU" sz="3200" dirty="0" err="1" smtClean="0">
                <a:solidFill>
                  <a:srgbClr val="FFFF00"/>
                </a:solidFill>
              </a:rPr>
              <a:t>механічну</a:t>
            </a:r>
            <a:r>
              <a:rPr lang="ru-RU" sz="3200" dirty="0" smtClean="0">
                <a:solidFill>
                  <a:srgbClr val="FFFF00"/>
                </a:solidFill>
              </a:rPr>
              <a:t> роботу.</a:t>
            </a: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3075" name="Picture 3" descr="C:\Users\1\Desktop\steam_engine_in_action.gif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43372" y="1643050"/>
            <a:ext cx="4543428" cy="400052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>
                <a:solidFill>
                  <a:srgbClr val="66FF66"/>
                </a:solidFill>
              </a:rPr>
              <a:t>Двигун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внутрішнього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згоряння</a:t>
            </a:r>
            <a:r>
              <a:rPr lang="ru-RU" dirty="0" smtClean="0">
                <a:solidFill>
                  <a:srgbClr val="66FF66"/>
                </a:solidFill>
              </a:rPr>
              <a:t> - </a:t>
            </a:r>
            <a:r>
              <a:rPr lang="ru-RU" dirty="0" err="1" smtClean="0">
                <a:solidFill>
                  <a:srgbClr val="66FF66"/>
                </a:solidFill>
              </a:rPr>
              <a:t>тепловий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двигун</a:t>
            </a:r>
            <a:r>
              <a:rPr lang="ru-RU" dirty="0" smtClean="0">
                <a:solidFill>
                  <a:srgbClr val="66FF66"/>
                </a:solidFill>
              </a:rPr>
              <a:t>, в </a:t>
            </a:r>
            <a:r>
              <a:rPr lang="ru-RU" dirty="0" err="1" smtClean="0">
                <a:solidFill>
                  <a:srgbClr val="66FF66"/>
                </a:solidFill>
              </a:rPr>
              <a:t>якому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хімічна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енергія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палива</a:t>
            </a:r>
            <a:r>
              <a:rPr lang="ru-RU" dirty="0" smtClean="0">
                <a:solidFill>
                  <a:srgbClr val="66FF66"/>
                </a:solidFill>
              </a:rPr>
              <a:t>, яке </a:t>
            </a:r>
            <a:r>
              <a:rPr lang="ru-RU" dirty="0" err="1" smtClean="0">
                <a:solidFill>
                  <a:srgbClr val="66FF66"/>
                </a:solidFill>
              </a:rPr>
              <a:t>згоряє</a:t>
            </a:r>
            <a:r>
              <a:rPr lang="ru-RU" dirty="0" smtClean="0">
                <a:solidFill>
                  <a:srgbClr val="66FF66"/>
                </a:solidFill>
              </a:rPr>
              <a:t> в </a:t>
            </a:r>
            <a:r>
              <a:rPr lang="ru-RU" dirty="0" err="1" smtClean="0">
                <a:solidFill>
                  <a:srgbClr val="66FF66"/>
                </a:solidFill>
              </a:rPr>
              <a:t>камері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згоряння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двигуна</a:t>
            </a:r>
            <a:r>
              <a:rPr lang="ru-RU" dirty="0" smtClean="0">
                <a:solidFill>
                  <a:srgbClr val="66FF66"/>
                </a:solidFill>
              </a:rPr>
              <a:t>, </a:t>
            </a:r>
            <a:r>
              <a:rPr lang="ru-RU" dirty="0" err="1" smtClean="0">
                <a:solidFill>
                  <a:srgbClr val="66FF66"/>
                </a:solidFill>
              </a:rPr>
              <a:t>перетворюється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в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механічну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енергію</a:t>
            </a:r>
            <a:r>
              <a:rPr lang="ru-RU" dirty="0" smtClean="0">
                <a:solidFill>
                  <a:srgbClr val="66FF66"/>
                </a:solidFill>
              </a:rPr>
              <a:t>. За </a:t>
            </a:r>
            <a:r>
              <a:rPr lang="ru-RU" dirty="0" err="1" smtClean="0">
                <a:solidFill>
                  <a:srgbClr val="66FF66"/>
                </a:solidFill>
              </a:rPr>
              <a:t>призначенням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двигуни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внутрішнього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згоряння</a:t>
            </a:r>
            <a:r>
              <a:rPr lang="ru-RU" dirty="0" smtClean="0">
                <a:solidFill>
                  <a:srgbClr val="66FF66"/>
                </a:solidFill>
              </a:rPr>
              <a:t> </a:t>
            </a:r>
            <a:r>
              <a:rPr lang="ru-RU" dirty="0" err="1" smtClean="0">
                <a:solidFill>
                  <a:srgbClr val="66FF66"/>
                </a:solidFill>
              </a:rPr>
              <a:t>поділяються</a:t>
            </a:r>
            <a:r>
              <a:rPr lang="ru-RU" dirty="0" smtClean="0">
                <a:solidFill>
                  <a:srgbClr val="66FF66"/>
                </a:solidFill>
              </a:rPr>
              <a:t> на </a:t>
            </a:r>
            <a:r>
              <a:rPr lang="ru-RU" dirty="0" err="1" smtClean="0">
                <a:solidFill>
                  <a:srgbClr val="66FF66"/>
                </a:solidFill>
              </a:rPr>
              <a:t>автотракторні</a:t>
            </a:r>
            <a:r>
              <a:rPr lang="ru-RU" dirty="0" smtClean="0">
                <a:solidFill>
                  <a:srgbClr val="66FF66"/>
                </a:solidFill>
              </a:rPr>
              <a:t>, </a:t>
            </a:r>
            <a:r>
              <a:rPr lang="ru-RU" dirty="0" err="1" smtClean="0">
                <a:solidFill>
                  <a:srgbClr val="66FF66"/>
                </a:solidFill>
              </a:rPr>
              <a:t>авіаційні</a:t>
            </a:r>
            <a:r>
              <a:rPr lang="ru-RU" dirty="0" smtClean="0">
                <a:solidFill>
                  <a:srgbClr val="66FF66"/>
                </a:solidFill>
              </a:rPr>
              <a:t>, </a:t>
            </a:r>
            <a:r>
              <a:rPr lang="ru-RU" dirty="0" err="1" smtClean="0">
                <a:solidFill>
                  <a:srgbClr val="66FF66"/>
                </a:solidFill>
              </a:rPr>
              <a:t>судові</a:t>
            </a:r>
            <a:r>
              <a:rPr lang="ru-RU" dirty="0" smtClean="0">
                <a:solidFill>
                  <a:srgbClr val="66FF66"/>
                </a:solidFill>
              </a:rPr>
              <a:t> та </a:t>
            </a:r>
            <a:r>
              <a:rPr lang="ru-RU" dirty="0" err="1" smtClean="0">
                <a:solidFill>
                  <a:srgbClr val="66FF66"/>
                </a:solidFill>
              </a:rPr>
              <a:t>стаціонарні</a:t>
            </a:r>
            <a:endParaRPr lang="ru-RU" dirty="0">
              <a:solidFill>
                <a:srgbClr val="66FF66"/>
              </a:solidFill>
            </a:endParaRPr>
          </a:p>
        </p:txBody>
      </p:sp>
      <p:pic>
        <p:nvPicPr>
          <p:cNvPr id="4098" name="Picture 2" descr="C:\Users\1\Desktop\princip-roboti-dviguna-vnutrshnogo-zgorannya-dvs-pristry-robota-kkd_563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785926"/>
            <a:ext cx="4038600" cy="400052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Газова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турбіна</a:t>
            </a:r>
            <a:r>
              <a:rPr lang="ru-RU" dirty="0" smtClean="0">
                <a:solidFill>
                  <a:srgbClr val="FFFF00"/>
                </a:solidFill>
              </a:rPr>
              <a:t> - </a:t>
            </a:r>
            <a:r>
              <a:rPr lang="ru-RU" dirty="0" err="1" smtClean="0">
                <a:solidFill>
                  <a:srgbClr val="FFFF00"/>
                </a:solidFill>
              </a:rPr>
              <a:t>тепловий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турбінний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двигун</a:t>
            </a:r>
            <a:r>
              <a:rPr lang="ru-RU" dirty="0" smtClean="0">
                <a:solidFill>
                  <a:srgbClr val="FFFF00"/>
                </a:solidFill>
              </a:rPr>
              <a:t>, в </a:t>
            </a:r>
            <a:r>
              <a:rPr lang="ru-RU" dirty="0" err="1" smtClean="0">
                <a:solidFill>
                  <a:srgbClr val="FFFF00"/>
                </a:solidFill>
              </a:rPr>
              <a:t>якому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енергія</a:t>
            </a:r>
            <a:r>
              <a:rPr lang="ru-RU" dirty="0" smtClean="0">
                <a:solidFill>
                  <a:srgbClr val="FFFF00"/>
                </a:solidFill>
              </a:rPr>
              <a:t> газового потоку </a:t>
            </a:r>
            <a:r>
              <a:rPr lang="ru-RU" dirty="0" err="1" smtClean="0">
                <a:solidFill>
                  <a:srgbClr val="FFFF00"/>
                </a:solidFill>
              </a:rPr>
              <a:t>перетворюється</a:t>
            </a:r>
            <a:r>
              <a:rPr lang="ru-RU" dirty="0" smtClean="0">
                <a:solidFill>
                  <a:srgbClr val="FFFF00"/>
                </a:solidFill>
              </a:rPr>
              <a:t> в </a:t>
            </a:r>
            <a:r>
              <a:rPr lang="ru-RU" dirty="0" err="1" smtClean="0">
                <a:solidFill>
                  <a:srgbClr val="FFFF00"/>
                </a:solidFill>
              </a:rPr>
              <a:t>механічну</a:t>
            </a:r>
            <a:r>
              <a:rPr lang="ru-RU" dirty="0" smtClean="0">
                <a:solidFill>
                  <a:srgbClr val="FFFF00"/>
                </a:solidFill>
              </a:rPr>
              <a:t> роботу </a:t>
            </a:r>
            <a:r>
              <a:rPr lang="ru-RU" dirty="0" err="1" smtClean="0">
                <a:solidFill>
                  <a:srgbClr val="FFFF00"/>
                </a:solidFill>
              </a:rPr>
              <a:t>обертового</a:t>
            </a:r>
            <a:r>
              <a:rPr lang="ru-RU" dirty="0" smtClean="0">
                <a:solidFill>
                  <a:srgbClr val="FFFF00"/>
                </a:solidFill>
              </a:rPr>
              <a:t> вала. Основною </a:t>
            </a:r>
            <a:r>
              <a:rPr lang="ru-RU" dirty="0" err="1" smtClean="0">
                <a:solidFill>
                  <a:srgbClr val="FFFF00"/>
                </a:solidFill>
              </a:rPr>
              <a:t>частиною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газової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турбіни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є</a:t>
            </a:r>
            <a:r>
              <a:rPr lang="ru-RU" dirty="0" smtClean="0">
                <a:solidFill>
                  <a:srgbClr val="FFFF00"/>
                </a:solidFill>
              </a:rPr>
              <a:t> ротор.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122" name="Picture 2" descr="C:\Users\1\Desktop\220px-GE_H_series_Gas_Turbin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2" y="2143116"/>
            <a:ext cx="4214842" cy="34290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-конечная звезда 1"/>
          <p:cNvSpPr/>
          <p:nvPr/>
        </p:nvSpPr>
        <p:spPr>
          <a:xfrm>
            <a:off x="714348" y="571480"/>
            <a:ext cx="7929618" cy="607223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0" dirty="0" smtClean="0"/>
              <a:t>Дякую за увагу</a:t>
            </a:r>
            <a:endParaRPr lang="ru-RU" sz="8000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249</Words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Презентація на тему: теплові двигуни </vt:lpstr>
      <vt:lpstr>Слайд 2</vt:lpstr>
      <vt:lpstr>Принцип роботи теплового двигуна </vt:lpstr>
      <vt:lpstr>Типи теплових двигунів: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</dc:title>
  <dc:creator>1</dc:creator>
  <cp:lastModifiedBy>1</cp:lastModifiedBy>
  <cp:revision>5</cp:revision>
  <dcterms:created xsi:type="dcterms:W3CDTF">2016-12-26T15:25:23Z</dcterms:created>
  <dcterms:modified xsi:type="dcterms:W3CDTF">2016-12-26T16:14:19Z</dcterms:modified>
</cp:coreProperties>
</file>